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7561263" cy="10693400"/>
  <p:notesSz cx="7102475" cy="10231438"/>
  <p:defaultTextStyle>
    <a:defPPr>
      <a:defRPr lang="zh-TW"/>
    </a:defPPr>
    <a:lvl1pPr marL="0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0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3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42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52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63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73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83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00"/>
    <a:srgbClr val="50D0B8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230" autoAdjust="0"/>
  </p:normalViewPr>
  <p:slideViewPr>
    <p:cSldViewPr showGuides="1">
      <p:cViewPr varScale="1">
        <p:scale>
          <a:sx n="70" d="100"/>
          <a:sy n="70" d="100"/>
        </p:scale>
        <p:origin x="1512" y="66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77951" cy="5111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2938" y="3"/>
            <a:ext cx="3077951" cy="5111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A2D6A38-B310-45F9-8F5F-32AFB2FD03C1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766763"/>
            <a:ext cx="27146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2" y="4859338"/>
            <a:ext cx="5682616" cy="460533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18676"/>
            <a:ext cx="3077951" cy="5111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2938" y="9718676"/>
            <a:ext cx="3077951" cy="5111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852AF07-004C-4CD0-B43D-DE1D75FDDD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54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61620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323240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484861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646481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808101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969721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1131341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292962" algn="l" defTabSz="323240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4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03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082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534134" y="428234"/>
            <a:ext cx="1405923" cy="912651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12427" y="428234"/>
            <a:ext cx="4095684" cy="912651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267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7" y="6871502"/>
            <a:ext cx="6427074" cy="212382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7" y="4532321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34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12429" y="2495127"/>
            <a:ext cx="2750147" cy="70596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188595" y="2495127"/>
            <a:ext cx="2751460" cy="70596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66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5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4" y="2393641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0" indent="0">
              <a:buNone/>
              <a:defRPr sz="2000" b="1"/>
            </a:lvl2pPr>
            <a:lvl3pPr marL="914221" indent="0">
              <a:buNone/>
              <a:defRPr sz="1800" b="1"/>
            </a:lvl3pPr>
            <a:lvl4pPr marL="1371331" indent="0">
              <a:buNone/>
              <a:defRPr sz="1600" b="1"/>
            </a:lvl4pPr>
            <a:lvl5pPr marL="1828442" indent="0">
              <a:buNone/>
              <a:defRPr sz="1600" b="1"/>
            </a:lvl5pPr>
            <a:lvl6pPr marL="2285552" indent="0">
              <a:buNone/>
              <a:defRPr sz="1600" b="1"/>
            </a:lvl6pPr>
            <a:lvl7pPr marL="2742663" indent="0">
              <a:buNone/>
              <a:defRPr sz="1600" b="1"/>
            </a:lvl7pPr>
            <a:lvl8pPr marL="3199773" indent="0">
              <a:buNone/>
              <a:defRPr sz="1600" b="1"/>
            </a:lvl8pPr>
            <a:lvl9pPr marL="3656883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4" y="3391196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9" y="2393641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0" indent="0">
              <a:buNone/>
              <a:defRPr sz="2000" b="1"/>
            </a:lvl2pPr>
            <a:lvl3pPr marL="914221" indent="0">
              <a:buNone/>
              <a:defRPr sz="1800" b="1"/>
            </a:lvl3pPr>
            <a:lvl4pPr marL="1371331" indent="0">
              <a:buNone/>
              <a:defRPr sz="1600" b="1"/>
            </a:lvl4pPr>
            <a:lvl5pPr marL="1828442" indent="0">
              <a:buNone/>
              <a:defRPr sz="1600" b="1"/>
            </a:lvl5pPr>
            <a:lvl6pPr marL="2285552" indent="0">
              <a:buNone/>
              <a:defRPr sz="1600" b="1"/>
            </a:lvl6pPr>
            <a:lvl7pPr marL="2742663" indent="0">
              <a:buNone/>
              <a:defRPr sz="1600" b="1"/>
            </a:lvl7pPr>
            <a:lvl8pPr marL="3199773" indent="0">
              <a:buNone/>
              <a:defRPr sz="1600" b="1"/>
            </a:lvl8pPr>
            <a:lvl9pPr marL="3656883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9" y="3391196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53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60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45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6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6" y="2237696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110" indent="0">
              <a:buNone/>
              <a:defRPr sz="1200"/>
            </a:lvl2pPr>
            <a:lvl3pPr marL="914221" indent="0">
              <a:buNone/>
              <a:defRPr sz="1000"/>
            </a:lvl3pPr>
            <a:lvl4pPr marL="1371331" indent="0">
              <a:buNone/>
              <a:defRPr sz="900"/>
            </a:lvl4pPr>
            <a:lvl5pPr marL="1828442" indent="0">
              <a:buNone/>
              <a:defRPr sz="900"/>
            </a:lvl5pPr>
            <a:lvl6pPr marL="2285552" indent="0">
              <a:buNone/>
              <a:defRPr sz="900"/>
            </a:lvl6pPr>
            <a:lvl7pPr marL="2742663" indent="0">
              <a:buNone/>
              <a:defRPr sz="900"/>
            </a:lvl7pPr>
            <a:lvl8pPr marL="3199773" indent="0">
              <a:buNone/>
              <a:defRPr sz="900"/>
            </a:lvl8pPr>
            <a:lvl9pPr marL="3656883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68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55476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110" indent="0">
              <a:buNone/>
              <a:defRPr sz="2800"/>
            </a:lvl2pPr>
            <a:lvl3pPr marL="914221" indent="0">
              <a:buNone/>
              <a:defRPr sz="2400"/>
            </a:lvl3pPr>
            <a:lvl4pPr marL="1371331" indent="0">
              <a:buNone/>
              <a:defRPr sz="2000"/>
            </a:lvl4pPr>
            <a:lvl5pPr marL="1828442" indent="0">
              <a:buNone/>
              <a:defRPr sz="2000"/>
            </a:lvl5pPr>
            <a:lvl6pPr marL="2285552" indent="0">
              <a:buNone/>
              <a:defRPr sz="2000"/>
            </a:lvl6pPr>
            <a:lvl7pPr marL="2742663" indent="0">
              <a:buNone/>
              <a:defRPr sz="2000"/>
            </a:lvl7pPr>
            <a:lvl8pPr marL="3199773" indent="0">
              <a:buNone/>
              <a:defRPr sz="2000"/>
            </a:lvl8pPr>
            <a:lvl9pPr marL="3656883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400"/>
            </a:lvl1pPr>
            <a:lvl2pPr marL="457110" indent="0">
              <a:buNone/>
              <a:defRPr sz="1200"/>
            </a:lvl2pPr>
            <a:lvl3pPr marL="914221" indent="0">
              <a:buNone/>
              <a:defRPr sz="1000"/>
            </a:lvl3pPr>
            <a:lvl4pPr marL="1371331" indent="0">
              <a:buNone/>
              <a:defRPr sz="900"/>
            </a:lvl4pPr>
            <a:lvl5pPr marL="1828442" indent="0">
              <a:buNone/>
              <a:defRPr sz="900"/>
            </a:lvl5pPr>
            <a:lvl6pPr marL="2285552" indent="0">
              <a:buNone/>
              <a:defRPr sz="900"/>
            </a:lvl6pPr>
            <a:lvl7pPr marL="2742663" indent="0">
              <a:buNone/>
              <a:defRPr sz="900"/>
            </a:lvl7pPr>
            <a:lvl8pPr marL="3199773" indent="0">
              <a:buNone/>
              <a:defRPr sz="900"/>
            </a:lvl8pPr>
            <a:lvl9pPr marL="3656883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6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5" y="428232"/>
            <a:ext cx="6805137" cy="1782234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5" y="2495128"/>
            <a:ext cx="6805137" cy="7057150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5" y="9911198"/>
            <a:ext cx="1764295" cy="5693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419FA-36D0-44A4-AC9F-0C7425ABD4FC}" type="datetimeFigureOut">
              <a:rPr lang="zh-TW" altLang="en-US" smtClean="0"/>
              <a:t>2024/8/30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7" y="9911198"/>
            <a:ext cx="1764295" cy="5693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0CF2F-7974-4F8F-B280-02AA8B48477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0" y="-1588"/>
            <a:ext cx="7562850" cy="10694988"/>
            <a:chOff x="-1587" y="-1588"/>
            <a:chExt cx="7562850" cy="10694988"/>
          </a:xfrm>
        </p:grpSpPr>
        <p:pic>
          <p:nvPicPr>
            <p:cNvPr id="8" name="Picture 2" descr="H:\upload\海報底圖\99年薪版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87" y="-1588"/>
              <a:ext cx="7562850" cy="10694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84287" y="573824"/>
              <a:ext cx="2891091" cy="3248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1019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2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3" indent="-342833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4" indent="-285694" algn="l" defTabSz="91422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6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9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0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18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28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38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0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2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2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63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73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83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IMG_718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3507">
            <a:off x="108223" y="8462459"/>
            <a:ext cx="1404367" cy="1053458"/>
          </a:xfrm>
          <a:prstGeom prst="rect">
            <a:avLst/>
          </a:prstGeom>
        </p:spPr>
      </p:pic>
      <p:pic>
        <p:nvPicPr>
          <p:cNvPr id="4" name="图片 9">
            <a:extLst>
              <a:ext uri="{FF2B5EF4-FFF2-40B4-BE49-F238E27FC236}">
                <a16:creationId xmlns:a16="http://schemas.microsoft.com/office/drawing/2014/main" id="{E0574FDE-AA38-ED44-AAF8-C3B18CB3F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2832">
            <a:off x="85460" y="1451998"/>
            <a:ext cx="1829562" cy="1285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BB073420-8DDF-C142-9838-5E3383D8B2BB}"/>
              </a:ext>
            </a:extLst>
          </p:cNvPr>
          <p:cNvSpPr txBox="1">
            <a:spLocks noChangeArrowheads="1"/>
          </p:cNvSpPr>
          <p:nvPr/>
        </p:nvSpPr>
        <p:spPr>
          <a:xfrm>
            <a:off x="1257290" y="912790"/>
            <a:ext cx="5007453" cy="1210079"/>
          </a:xfrm>
          <a:prstGeom prst="rect">
            <a:avLst/>
          </a:prstGeom>
        </p:spPr>
        <p:txBody>
          <a:bodyPr vert="horz" lIns="91422" tIns="45711" rIns="91422" bIns="45711" rtlCol="0" anchor="ctr">
            <a:noAutofit/>
          </a:bodyPr>
          <a:lstStyle>
            <a:lvl1pPr algn="ctr" defTabSz="91422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200" b="1" dirty="0">
                <a:solidFill>
                  <a:srgbClr val="0070C0"/>
                </a:solidFill>
                <a:ea typeface="华康俪金黑W8" pitchFamily="49" charset="-122"/>
              </a:rPr>
              <a:t>兒童職能治療</a:t>
            </a:r>
            <a:endParaRPr lang="zh-CN" altLang="zh-CN" sz="4200" b="1" dirty="0">
              <a:solidFill>
                <a:srgbClr val="0070C0"/>
              </a:solidFill>
              <a:ea typeface="华康俪金黑W8" pitchFamily="49" charset="-122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BE3199BC-D037-D040-8297-83FA2DF472AF}"/>
              </a:ext>
            </a:extLst>
          </p:cNvPr>
          <p:cNvGrpSpPr/>
          <p:nvPr/>
        </p:nvGrpSpPr>
        <p:grpSpPr>
          <a:xfrm>
            <a:off x="222132" y="2107811"/>
            <a:ext cx="7116995" cy="1690619"/>
            <a:chOff x="266453" y="1976298"/>
            <a:chExt cx="7116995" cy="1690619"/>
          </a:xfrm>
        </p:grpSpPr>
        <p:sp>
          <p:nvSpPr>
            <p:cNvPr id="44" name="圆角矩形 6">
              <a:extLst>
                <a:ext uri="{FF2B5EF4-FFF2-40B4-BE49-F238E27FC236}">
                  <a16:creationId xmlns:a16="http://schemas.microsoft.com/office/drawing/2014/main" id="{C1656631-3870-5748-A42C-E50F54EF1996}"/>
                </a:ext>
              </a:extLst>
            </p:cNvPr>
            <p:cNvSpPr/>
            <p:nvPr/>
          </p:nvSpPr>
          <p:spPr>
            <a:xfrm>
              <a:off x="266453" y="1976298"/>
              <a:ext cx="7116995" cy="1690619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B7E02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45" name="燕尾形 25">
              <a:extLst>
                <a:ext uri="{FF2B5EF4-FFF2-40B4-BE49-F238E27FC236}">
                  <a16:creationId xmlns:a16="http://schemas.microsoft.com/office/drawing/2014/main" id="{5638E58E-53CF-3147-B759-9709ED4AB9D3}"/>
                </a:ext>
              </a:extLst>
            </p:cNvPr>
            <p:cNvSpPr/>
            <p:nvPr/>
          </p:nvSpPr>
          <p:spPr>
            <a:xfrm>
              <a:off x="1211730" y="2487643"/>
              <a:ext cx="437173" cy="338777"/>
            </a:xfrm>
            <a:prstGeom prst="chevron">
              <a:avLst/>
            </a:prstGeom>
            <a:solidFill>
              <a:srgbClr val="F79646">
                <a:lumMod val="75000"/>
              </a:srgbClr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46" name="燕尾形 26">
              <a:extLst>
                <a:ext uri="{FF2B5EF4-FFF2-40B4-BE49-F238E27FC236}">
                  <a16:creationId xmlns:a16="http://schemas.microsoft.com/office/drawing/2014/main" id="{8E500739-2446-634E-9105-FC2014E5963D}"/>
                </a:ext>
              </a:extLst>
            </p:cNvPr>
            <p:cNvSpPr/>
            <p:nvPr/>
          </p:nvSpPr>
          <p:spPr>
            <a:xfrm>
              <a:off x="1543258" y="2487643"/>
              <a:ext cx="437173" cy="338777"/>
            </a:xfrm>
            <a:prstGeom prst="chevron">
              <a:avLst/>
            </a:prstGeom>
            <a:solidFill>
              <a:srgbClr val="00B0F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47" name="TextBox 33">
              <a:extLst>
                <a:ext uri="{FF2B5EF4-FFF2-40B4-BE49-F238E27FC236}">
                  <a16:creationId xmlns:a16="http://schemas.microsoft.com/office/drawing/2014/main" id="{68B99241-49E8-C842-826C-05B8F9690FD5}"/>
                </a:ext>
              </a:extLst>
            </p:cNvPr>
            <p:cNvSpPr txBox="1"/>
            <p:nvPr/>
          </p:nvSpPr>
          <p:spPr>
            <a:xfrm>
              <a:off x="396255" y="2754412"/>
              <a:ext cx="1658338" cy="678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>
                      <a:lumMod val="50000"/>
                    </a:sysClr>
                  </a:solidFill>
                  <a:effectLst/>
                  <a:uLnTx/>
                  <a:uFillTx/>
                  <a:latin typeface="Candara" pitchFamily="34" charset="0"/>
                  <a:ea typeface="微软雅黑" pitchFamily="34" charset="-122"/>
                  <a:cs typeface="Calibri" pitchFamily="34" charset="0"/>
                </a:rPr>
                <a:t>理念</a:t>
              </a:r>
              <a:endPara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ndara" pitchFamily="34" charset="0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48" name="TextBox 36">
              <a:extLst>
                <a:ext uri="{FF2B5EF4-FFF2-40B4-BE49-F238E27FC236}">
                  <a16:creationId xmlns:a16="http://schemas.microsoft.com/office/drawing/2014/main" id="{58932592-CE74-1048-9C98-BF7675531243}"/>
                </a:ext>
              </a:extLst>
            </p:cNvPr>
            <p:cNvSpPr txBox="1"/>
            <p:nvPr/>
          </p:nvSpPr>
          <p:spPr>
            <a:xfrm>
              <a:off x="1822670" y="2274163"/>
              <a:ext cx="52398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以「全人」觀點與瞭解兒童在家庭、學校和</a:t>
              </a:r>
              <a:r>
                <a:rPr lang="en-US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/>
              </a:r>
              <a:br>
                <a:rPr lang="en-US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</a:br>
              <a:r>
                <a:rPr lang="zh-TW" altLang="en-US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社區等不同情境中的職能表現，</a:t>
              </a:r>
              <a:r>
                <a:rPr lang="zh-TW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藉由</a:t>
              </a:r>
              <a:r>
                <a:rPr lang="zh-CN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目的性與設計性的</a:t>
              </a: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遊戲</a:t>
              </a:r>
              <a:r>
                <a:rPr lang="zh-TW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與</a:t>
              </a: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活動</a:t>
              </a:r>
              <a:r>
                <a:rPr lang="zh-TW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參與</a:t>
              </a: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，發揮</a:t>
              </a:r>
              <a:r>
                <a:rPr lang="zh-TW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兒童</a:t>
              </a: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最大潛能，而提升生活功能及適應力。</a:t>
              </a:r>
            </a:p>
          </p:txBody>
        </p:sp>
      </p:grpSp>
      <p:pic>
        <p:nvPicPr>
          <p:cNvPr id="68" name="圖片版面配置區 5" descr="IMG_6793.jpg">
            <a:extLst>
              <a:ext uri="{FF2B5EF4-FFF2-40B4-BE49-F238E27FC236}">
                <a16:creationId xmlns:a16="http://schemas.microsoft.com/office/drawing/2014/main" id="{1003E807-5D2B-C642-8D3E-B28E8E025B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179" b="-12179"/>
          <a:stretch>
            <a:fillRect/>
          </a:stretch>
        </p:blipFill>
        <p:spPr>
          <a:xfrm>
            <a:off x="3104818" y="8594887"/>
            <a:ext cx="1330714" cy="1242000"/>
          </a:xfrm>
          <a:prstGeom prst="rect">
            <a:avLst/>
          </a:prstGeom>
        </p:spPr>
      </p:pic>
      <p:pic>
        <p:nvPicPr>
          <p:cNvPr id="69" name="圖片版面配置區 6" descr="IMG_6799.jpg">
            <a:extLst>
              <a:ext uri="{FF2B5EF4-FFF2-40B4-BE49-F238E27FC236}">
                <a16:creationId xmlns:a16="http://schemas.microsoft.com/office/drawing/2014/main" id="{C6387840-767C-8D41-BA2E-1CB17013A5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180" b="-12180"/>
          <a:stretch>
            <a:fillRect/>
          </a:stretch>
        </p:blipFill>
        <p:spPr>
          <a:xfrm rot="21069387">
            <a:off x="6105118" y="8370611"/>
            <a:ext cx="1330714" cy="1242000"/>
          </a:xfrm>
          <a:prstGeom prst="rect">
            <a:avLst/>
          </a:prstGeom>
        </p:spPr>
      </p:pic>
      <p:pic>
        <p:nvPicPr>
          <p:cNvPr id="70" name="圖片版面配置區 10" descr="IMG_6974.jpg">
            <a:extLst>
              <a:ext uri="{FF2B5EF4-FFF2-40B4-BE49-F238E27FC236}">
                <a16:creationId xmlns:a16="http://schemas.microsoft.com/office/drawing/2014/main" id="{88FFAD20-FD88-204B-825D-F565D2E20B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180" b="-12180"/>
          <a:stretch>
            <a:fillRect/>
          </a:stretch>
        </p:blipFill>
        <p:spPr>
          <a:xfrm rot="21269500">
            <a:off x="4667256" y="8523009"/>
            <a:ext cx="1330714" cy="1242000"/>
          </a:xfrm>
          <a:prstGeom prst="rect">
            <a:avLst/>
          </a:prstGeom>
        </p:spPr>
      </p:pic>
      <p:pic>
        <p:nvPicPr>
          <p:cNvPr id="71" name="圖片版面配置區 11" descr="IMG_6981.jpg">
            <a:extLst>
              <a:ext uri="{FF2B5EF4-FFF2-40B4-BE49-F238E27FC236}">
                <a16:creationId xmlns:a16="http://schemas.microsoft.com/office/drawing/2014/main" id="{B0B7E4A9-07C7-EE4B-9262-92FC49A7C28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180" b="-12180"/>
          <a:stretch>
            <a:fillRect/>
          </a:stretch>
        </p:blipFill>
        <p:spPr>
          <a:xfrm rot="200746">
            <a:off x="1599317" y="8524270"/>
            <a:ext cx="1358874" cy="1268282"/>
          </a:xfrm>
          <a:prstGeom prst="rect">
            <a:avLst/>
          </a:prstGeom>
        </p:spPr>
      </p:pic>
      <p:grpSp>
        <p:nvGrpSpPr>
          <p:cNvPr id="3" name="群組 2">
            <a:extLst>
              <a:ext uri="{FF2B5EF4-FFF2-40B4-BE49-F238E27FC236}">
                <a16:creationId xmlns:a16="http://schemas.microsoft.com/office/drawing/2014/main" id="{3FC59461-C99A-6B4C-B2EF-85D196187CA0}"/>
              </a:ext>
            </a:extLst>
          </p:cNvPr>
          <p:cNvGrpSpPr/>
          <p:nvPr/>
        </p:nvGrpSpPr>
        <p:grpSpPr>
          <a:xfrm>
            <a:off x="261245" y="4004718"/>
            <a:ext cx="7117200" cy="1692000"/>
            <a:chOff x="263831" y="3906540"/>
            <a:chExt cx="7117200" cy="1692000"/>
          </a:xfrm>
        </p:grpSpPr>
        <p:sp>
          <p:nvSpPr>
            <p:cNvPr id="57" name="TextBox 33">
              <a:extLst>
                <a:ext uri="{FF2B5EF4-FFF2-40B4-BE49-F238E27FC236}">
                  <a16:creationId xmlns:a16="http://schemas.microsoft.com/office/drawing/2014/main" id="{D7571285-E6DD-5645-ACA9-F0A753C38663}"/>
                </a:ext>
              </a:extLst>
            </p:cNvPr>
            <p:cNvSpPr txBox="1"/>
            <p:nvPr/>
          </p:nvSpPr>
          <p:spPr>
            <a:xfrm>
              <a:off x="396255" y="4669589"/>
              <a:ext cx="1658338" cy="678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3200" b="1" kern="0" dirty="0">
                  <a:solidFill>
                    <a:sysClr val="window" lastClr="FFFFFF">
                      <a:lumMod val="50000"/>
                    </a:sysClr>
                  </a:solidFill>
                  <a:latin typeface="Candara" pitchFamily="34" charset="0"/>
                  <a:ea typeface="微软雅黑" pitchFamily="34" charset="-122"/>
                  <a:cs typeface="Calibri" pitchFamily="34" charset="0"/>
                </a:rPr>
                <a:t>對象</a:t>
              </a:r>
              <a:endPara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ndara" pitchFamily="34" charset="0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58" name="TextBox 36">
              <a:extLst>
                <a:ext uri="{FF2B5EF4-FFF2-40B4-BE49-F238E27FC236}">
                  <a16:creationId xmlns:a16="http://schemas.microsoft.com/office/drawing/2014/main" id="{E231FD4D-1E39-274F-9D04-8F7DAEDC4CC2}"/>
                </a:ext>
              </a:extLst>
            </p:cNvPr>
            <p:cNvSpPr txBox="1"/>
            <p:nvPr/>
          </p:nvSpPr>
          <p:spPr>
            <a:xfrm>
              <a:off x="1819264" y="4194572"/>
              <a:ext cx="52398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由新生兒到青少年，</a:t>
              </a:r>
              <a:r>
                <a:rPr lang="zh-TW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有</a:t>
              </a: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發展障礙或學習困難的個案</a:t>
              </a:r>
              <a:r>
                <a:rPr lang="zh-TW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。</a:t>
              </a:r>
              <a:r>
                <a:rPr lang="zh-TW" altLang="en-US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如：</a:t>
              </a:r>
              <a:r>
                <a:rPr lang="zh-TW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腦性麻痺、智能不足、自閉症、注意力缺損過動症、學習障礙、行為及情緒障礙</a:t>
              </a:r>
              <a:r>
                <a:rPr lang="zh-TW" altLang="en-US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等治療對象</a:t>
              </a:r>
              <a:endParaRPr lang="zh-TW" altLang="zh-TW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25" name="圆角矩形 6">
              <a:extLst>
                <a:ext uri="{FF2B5EF4-FFF2-40B4-BE49-F238E27FC236}">
                  <a16:creationId xmlns:a16="http://schemas.microsoft.com/office/drawing/2014/main" id="{D77168C5-9202-AF4F-8F80-4990DB092362}"/>
                </a:ext>
              </a:extLst>
            </p:cNvPr>
            <p:cNvSpPr/>
            <p:nvPr/>
          </p:nvSpPr>
          <p:spPr>
            <a:xfrm>
              <a:off x="263831" y="3906540"/>
              <a:ext cx="7117200" cy="1692000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00B0F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26" name="燕尾形 25">
              <a:extLst>
                <a:ext uri="{FF2B5EF4-FFF2-40B4-BE49-F238E27FC236}">
                  <a16:creationId xmlns:a16="http://schemas.microsoft.com/office/drawing/2014/main" id="{0D79C4D0-ECC2-4C4A-821E-ED1903D637C3}"/>
                </a:ext>
              </a:extLst>
            </p:cNvPr>
            <p:cNvSpPr/>
            <p:nvPr/>
          </p:nvSpPr>
          <p:spPr>
            <a:xfrm>
              <a:off x="1211730" y="4410596"/>
              <a:ext cx="437173" cy="338777"/>
            </a:xfrm>
            <a:prstGeom prst="chevron">
              <a:avLst/>
            </a:prstGeom>
            <a:solidFill>
              <a:srgbClr val="00B0F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27" name="燕尾形 26">
              <a:extLst>
                <a:ext uri="{FF2B5EF4-FFF2-40B4-BE49-F238E27FC236}">
                  <a16:creationId xmlns:a16="http://schemas.microsoft.com/office/drawing/2014/main" id="{8DD15FD5-CF96-F145-948A-1401D3F38885}"/>
                </a:ext>
              </a:extLst>
            </p:cNvPr>
            <p:cNvSpPr/>
            <p:nvPr/>
          </p:nvSpPr>
          <p:spPr>
            <a:xfrm>
              <a:off x="1543258" y="4410596"/>
              <a:ext cx="437173" cy="338777"/>
            </a:xfrm>
            <a:prstGeom prst="chevron">
              <a:avLst/>
            </a:prstGeom>
            <a:solidFill>
              <a:srgbClr val="92D05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grpSp>
        <p:nvGrpSpPr>
          <p:cNvPr id="2" name="群組 1">
            <a:extLst>
              <a:ext uri="{FF2B5EF4-FFF2-40B4-BE49-F238E27FC236}">
                <a16:creationId xmlns:a16="http://schemas.microsoft.com/office/drawing/2014/main" id="{824ECD5F-CFDD-9D40-B6D9-44370A768380}"/>
              </a:ext>
            </a:extLst>
          </p:cNvPr>
          <p:cNvGrpSpPr/>
          <p:nvPr/>
        </p:nvGrpSpPr>
        <p:grpSpPr>
          <a:xfrm>
            <a:off x="252239" y="5930954"/>
            <a:ext cx="7708286" cy="1692000"/>
            <a:chOff x="263831" y="5930954"/>
            <a:chExt cx="7708286" cy="1692000"/>
          </a:xfrm>
        </p:grpSpPr>
        <p:sp>
          <p:nvSpPr>
            <p:cNvPr id="80" name="圆角矩形 6">
              <a:extLst>
                <a:ext uri="{FF2B5EF4-FFF2-40B4-BE49-F238E27FC236}">
                  <a16:creationId xmlns:a16="http://schemas.microsoft.com/office/drawing/2014/main" id="{AADE33FA-0F5D-B24E-9924-A34827185D20}"/>
                </a:ext>
              </a:extLst>
            </p:cNvPr>
            <p:cNvSpPr/>
            <p:nvPr/>
          </p:nvSpPr>
          <p:spPr>
            <a:xfrm>
              <a:off x="263831" y="5930954"/>
              <a:ext cx="7117200" cy="1692000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50D0B8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64" name="TextBox 36">
              <a:extLst>
                <a:ext uri="{FF2B5EF4-FFF2-40B4-BE49-F238E27FC236}">
                  <a16:creationId xmlns:a16="http://schemas.microsoft.com/office/drawing/2014/main" id="{4D0E785F-5FBB-6844-8A33-C4C0F0E03C80}"/>
                </a:ext>
              </a:extLst>
            </p:cNvPr>
            <p:cNvSpPr txBox="1"/>
            <p:nvPr/>
          </p:nvSpPr>
          <p:spPr>
            <a:xfrm>
              <a:off x="1888249" y="6235587"/>
              <a:ext cx="60838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zh-TW" altLang="en-US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個案職能</a:t>
              </a: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評估、一對一個別治療、團體治療，</a:t>
              </a:r>
              <a:r>
                <a:rPr lang="en-US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/>
              </a:r>
              <a:br>
                <a:rPr lang="en-US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</a:br>
              <a:r>
                <a:rPr lang="zh-TW" altLang="zh-TW" b="1" dirty="0" smtClean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亦提供副木製作及</a:t>
              </a:r>
              <a:r>
                <a:rPr lang="zh-TW" altLang="en-US" b="1" dirty="0" smtClean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家長及</a:t>
              </a:r>
              <a:r>
                <a:rPr lang="zh-TW" altLang="zh-TW" b="1" dirty="0" smtClean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教育</a:t>
              </a:r>
              <a:r>
                <a:rPr lang="zh-TW" altLang="zh-TW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諮詢。</a:t>
              </a:r>
              <a:endParaRPr lang="en-US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週一至週五，治療時段如下</a:t>
              </a:r>
              <a:r>
                <a:rPr lang="en-US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/>
              </a:r>
              <a:br>
                <a:rPr lang="en-US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</a:br>
              <a:r>
                <a:rPr lang="en-US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08:30~11:30</a:t>
              </a:r>
              <a:r>
                <a:rPr lang="zh-TW" altLang="en-US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</a:t>
              </a:r>
              <a:r>
                <a:rPr lang="en-US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13:30~16:30</a:t>
              </a:r>
              <a:r>
                <a:rPr lang="zh-TW" altLang="en-US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、</a:t>
              </a:r>
              <a:r>
                <a:rPr lang="en-US" altLang="zh-TW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18:00~20:00</a:t>
              </a:r>
              <a:endPara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28" name="燕尾形 25">
              <a:extLst>
                <a:ext uri="{FF2B5EF4-FFF2-40B4-BE49-F238E27FC236}">
                  <a16:creationId xmlns:a16="http://schemas.microsoft.com/office/drawing/2014/main" id="{CCC7030F-A2F1-9E46-B6A3-9CA1A743DB98}"/>
                </a:ext>
              </a:extLst>
            </p:cNvPr>
            <p:cNvSpPr/>
            <p:nvPr/>
          </p:nvSpPr>
          <p:spPr>
            <a:xfrm>
              <a:off x="1223322" y="6426820"/>
              <a:ext cx="437173" cy="338777"/>
            </a:xfrm>
            <a:prstGeom prst="chevron">
              <a:avLst/>
            </a:prstGeom>
            <a:solidFill>
              <a:srgbClr val="92D050"/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29" name="燕尾形 26">
              <a:extLst>
                <a:ext uri="{FF2B5EF4-FFF2-40B4-BE49-F238E27FC236}">
                  <a16:creationId xmlns:a16="http://schemas.microsoft.com/office/drawing/2014/main" id="{8DB21EE4-9571-BD4D-8D09-6CD891CA5E77}"/>
                </a:ext>
              </a:extLst>
            </p:cNvPr>
            <p:cNvSpPr/>
            <p:nvPr/>
          </p:nvSpPr>
          <p:spPr>
            <a:xfrm>
              <a:off x="1554850" y="6426820"/>
              <a:ext cx="437173" cy="338777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  <a:ln w="28575" cap="flat" cmpd="sng" algn="ctr">
              <a:solidFill>
                <a:sysClr val="window" lastClr="FFFFFF"/>
              </a:solidFill>
              <a:prstDash val="solid"/>
            </a:ln>
            <a:effectLst>
              <a:outerShdw dist="38100" dir="2700000" algn="tl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  <p:sp>
          <p:nvSpPr>
            <p:cNvPr id="53" name="TextBox 33">
              <a:extLst>
                <a:ext uri="{FF2B5EF4-FFF2-40B4-BE49-F238E27FC236}">
                  <a16:creationId xmlns:a16="http://schemas.microsoft.com/office/drawing/2014/main" id="{C7AD1082-D6AC-9646-A5C6-54007041AEAD}"/>
                </a:ext>
              </a:extLst>
            </p:cNvPr>
            <p:cNvSpPr txBox="1"/>
            <p:nvPr/>
          </p:nvSpPr>
          <p:spPr>
            <a:xfrm>
              <a:off x="394101" y="6710270"/>
              <a:ext cx="1658338" cy="678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3200" b="1" kern="0" dirty="0">
                  <a:solidFill>
                    <a:sysClr val="window" lastClr="FFFFFF">
                      <a:lumMod val="50000"/>
                    </a:sysClr>
                  </a:solidFill>
                  <a:latin typeface="Candara" pitchFamily="34" charset="0"/>
                  <a:ea typeface="微软雅黑" pitchFamily="34" charset="-122"/>
                  <a:cs typeface="Calibri" pitchFamily="34" charset="0"/>
                </a:rPr>
                <a:t>治療</a:t>
              </a:r>
              <a:endPara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ndara" pitchFamily="34" charset="0"/>
                <a:ea typeface="微软雅黑" pitchFamily="34" charset="-122"/>
                <a:cs typeface="Calibri" pitchFamily="34" charset="0"/>
              </a:endParaRPr>
            </a:p>
          </p:txBody>
        </p:sp>
      </p:grpSp>
      <p:sp>
        <p:nvSpPr>
          <p:cNvPr id="66" name="圓角矩形 65">
            <a:extLst>
              <a:ext uri="{FF2B5EF4-FFF2-40B4-BE49-F238E27FC236}">
                <a16:creationId xmlns:a16="http://schemas.microsoft.com/office/drawing/2014/main" id="{158ED83E-E46B-9249-A80B-9EAF4B023227}"/>
              </a:ext>
            </a:extLst>
          </p:cNvPr>
          <p:cNvSpPr/>
          <p:nvPr/>
        </p:nvSpPr>
        <p:spPr>
          <a:xfrm rot="165351">
            <a:off x="1625668" y="9595172"/>
            <a:ext cx="1207640" cy="24853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手眼協調訓練</a:t>
            </a:r>
            <a:endParaRPr kumimoji="1" lang="zh-TW" altLang="en-US" sz="12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7" name="圓角矩形 66">
            <a:extLst>
              <a:ext uri="{FF2B5EF4-FFF2-40B4-BE49-F238E27FC236}">
                <a16:creationId xmlns:a16="http://schemas.microsoft.com/office/drawing/2014/main" id="{0275BBE0-F0E4-3845-870C-FED66EA904FE}"/>
              </a:ext>
            </a:extLst>
          </p:cNvPr>
          <p:cNvSpPr/>
          <p:nvPr/>
        </p:nvSpPr>
        <p:spPr>
          <a:xfrm rot="290700">
            <a:off x="116380" y="9429703"/>
            <a:ext cx="1207640" cy="24853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日常生活訓練</a:t>
            </a:r>
            <a:endParaRPr kumimoji="1" lang="zh-TW" altLang="en-US" sz="12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4" name="圓角矩形 73">
            <a:extLst>
              <a:ext uri="{FF2B5EF4-FFF2-40B4-BE49-F238E27FC236}">
                <a16:creationId xmlns:a16="http://schemas.microsoft.com/office/drawing/2014/main" id="{D0D4746F-F7DD-9B4F-ACCE-4D2F26C9D816}"/>
              </a:ext>
            </a:extLst>
          </p:cNvPr>
          <p:cNvSpPr/>
          <p:nvPr/>
        </p:nvSpPr>
        <p:spPr>
          <a:xfrm>
            <a:off x="3160326" y="9588350"/>
            <a:ext cx="1207641" cy="24853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感覺統合訓練</a:t>
            </a:r>
            <a:endParaRPr kumimoji="1" lang="zh-TW" altLang="en-US" sz="12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5" name="圓角矩形 74">
            <a:extLst>
              <a:ext uri="{FF2B5EF4-FFF2-40B4-BE49-F238E27FC236}">
                <a16:creationId xmlns:a16="http://schemas.microsoft.com/office/drawing/2014/main" id="{E7ECDFE9-96B3-9E4C-85B6-61B7E2AB588E}"/>
              </a:ext>
            </a:extLst>
          </p:cNvPr>
          <p:cNvSpPr/>
          <p:nvPr/>
        </p:nvSpPr>
        <p:spPr>
          <a:xfrm rot="21263472">
            <a:off x="4784372" y="9581584"/>
            <a:ext cx="1207640" cy="24853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上肢肌力訓練</a:t>
            </a:r>
            <a:endParaRPr kumimoji="1" lang="zh-TW" altLang="en-US" sz="12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6" name="圓角矩形 75">
            <a:extLst>
              <a:ext uri="{FF2B5EF4-FFF2-40B4-BE49-F238E27FC236}">
                <a16:creationId xmlns:a16="http://schemas.microsoft.com/office/drawing/2014/main" id="{05FC4812-093F-8F4C-AB8F-CECACF0A9C2E}"/>
              </a:ext>
            </a:extLst>
          </p:cNvPr>
          <p:cNvSpPr/>
          <p:nvPr/>
        </p:nvSpPr>
        <p:spPr>
          <a:xfrm rot="21212430">
            <a:off x="6239051" y="9446290"/>
            <a:ext cx="1207640" cy="24853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動作協調訓練</a:t>
            </a:r>
            <a:endParaRPr kumimoji="1" lang="zh-TW" altLang="en-US" sz="12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6C88C674-87EC-F94E-AC89-EA619270BB0F}"/>
              </a:ext>
            </a:extLst>
          </p:cNvPr>
          <p:cNvGrpSpPr/>
          <p:nvPr/>
        </p:nvGrpSpPr>
        <p:grpSpPr>
          <a:xfrm>
            <a:off x="-49250" y="7938988"/>
            <a:ext cx="7646728" cy="871017"/>
            <a:chOff x="-49250" y="7938988"/>
            <a:chExt cx="7646728" cy="871017"/>
          </a:xfrm>
        </p:grpSpPr>
        <p:pic>
          <p:nvPicPr>
            <p:cNvPr id="30" name="Picture 3" descr="E:\PPT背景\03.png">
              <a:extLst>
                <a:ext uri="{FF2B5EF4-FFF2-40B4-BE49-F238E27FC236}">
                  <a16:creationId xmlns:a16="http://schemas.microsoft.com/office/drawing/2014/main" id="{551BBB3A-585B-8A43-B10A-24FEC048DD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250" y="7938988"/>
              <a:ext cx="7646728" cy="575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5" descr="E:\PPT背景\05.png">
              <a:extLst>
                <a:ext uri="{FF2B5EF4-FFF2-40B4-BE49-F238E27FC236}">
                  <a16:creationId xmlns:a16="http://schemas.microsoft.com/office/drawing/2014/main" id="{4BB96887-5267-6640-A9E0-88BA1848904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6639"/>
            <a:stretch/>
          </p:blipFill>
          <p:spPr bwMode="auto">
            <a:xfrm>
              <a:off x="1600187" y="8176176"/>
              <a:ext cx="1526290" cy="51188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5" descr="E:\PPT背景\05.png">
              <a:extLst>
                <a:ext uri="{FF2B5EF4-FFF2-40B4-BE49-F238E27FC236}">
                  <a16:creationId xmlns:a16="http://schemas.microsoft.com/office/drawing/2014/main" id="{EF478E07-C09B-804E-89C8-854B4964C4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6639"/>
            <a:stretch/>
          </p:blipFill>
          <p:spPr bwMode="auto">
            <a:xfrm>
              <a:off x="73897" y="7963092"/>
              <a:ext cx="1526290" cy="51188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5" descr="E:\PPT背景\05.png">
              <a:extLst>
                <a:ext uri="{FF2B5EF4-FFF2-40B4-BE49-F238E27FC236}">
                  <a16:creationId xmlns:a16="http://schemas.microsoft.com/office/drawing/2014/main" id="{A923D0D2-F551-D94C-9577-191F3F77CE2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6639"/>
            <a:stretch/>
          </p:blipFill>
          <p:spPr bwMode="auto">
            <a:xfrm>
              <a:off x="5929057" y="8083004"/>
              <a:ext cx="1526290" cy="51188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5" descr="E:\PPT背景\05.png">
              <a:extLst>
                <a:ext uri="{FF2B5EF4-FFF2-40B4-BE49-F238E27FC236}">
                  <a16:creationId xmlns:a16="http://schemas.microsoft.com/office/drawing/2014/main" id="{4DB7C5EF-B528-DD48-B4D3-7C67AD6D3B3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6639"/>
            <a:stretch/>
          </p:blipFill>
          <p:spPr bwMode="auto">
            <a:xfrm>
              <a:off x="4563664" y="8163925"/>
              <a:ext cx="1526290" cy="51188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5" descr="E:\PPT背景\05.png">
              <a:extLst>
                <a:ext uri="{FF2B5EF4-FFF2-40B4-BE49-F238E27FC236}">
                  <a16:creationId xmlns:a16="http://schemas.microsoft.com/office/drawing/2014/main" id="{ADF5E9DA-6E13-2744-8FCE-4EF18A4E50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6639"/>
            <a:stretch/>
          </p:blipFill>
          <p:spPr bwMode="auto">
            <a:xfrm>
              <a:off x="3007446" y="8298122"/>
              <a:ext cx="1526290" cy="51188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681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7683</TotalTime>
  <Words>89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Microsoft YaHei</vt:lpstr>
      <vt:lpstr>Microsoft YaHei</vt:lpstr>
      <vt:lpstr>宋体</vt:lpstr>
      <vt:lpstr>华康俪金黑W8</vt:lpstr>
      <vt:lpstr>新細明體</vt:lpstr>
      <vt:lpstr>Arial</vt:lpstr>
      <vt:lpstr>Calibri</vt:lpstr>
      <vt:lpstr>Candara</vt:lpstr>
      <vt:lpstr>Office 佈景主題</vt:lpstr>
      <vt:lpstr>PowerPoint 簡報</vt:lpstr>
    </vt:vector>
  </TitlesOfParts>
  <Company>wfh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publicxp</dc:creator>
  <cp:lastModifiedBy>100277李怡</cp:lastModifiedBy>
  <cp:revision>103</cp:revision>
  <cp:lastPrinted>2017-09-20T06:43:13Z</cp:lastPrinted>
  <dcterms:created xsi:type="dcterms:W3CDTF">2014-12-30T01:40:46Z</dcterms:created>
  <dcterms:modified xsi:type="dcterms:W3CDTF">2024-08-30T00:04:16Z</dcterms:modified>
</cp:coreProperties>
</file>